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74" r:id="rId2"/>
    <p:sldMasterId id="2147483660" r:id="rId3"/>
    <p:sldMasterId id="2147483752" r:id="rId4"/>
    <p:sldMasterId id="2147484076" r:id="rId5"/>
  </p:sldMasterIdLst>
  <p:notesMasterIdLst>
    <p:notesMasterId r:id="rId43"/>
  </p:notesMasterIdLst>
  <p:handoutMasterIdLst>
    <p:handoutMasterId r:id="rId44"/>
  </p:handoutMasterIdLst>
  <p:sldIdLst>
    <p:sldId id="261" r:id="rId6"/>
    <p:sldId id="347" r:id="rId7"/>
    <p:sldId id="349" r:id="rId8"/>
    <p:sldId id="309" r:id="rId9"/>
    <p:sldId id="307" r:id="rId10"/>
    <p:sldId id="305" r:id="rId11"/>
    <p:sldId id="322" r:id="rId12"/>
    <p:sldId id="337" r:id="rId13"/>
    <p:sldId id="338" r:id="rId14"/>
    <p:sldId id="350" r:id="rId15"/>
    <p:sldId id="323" r:id="rId16"/>
    <p:sldId id="308" r:id="rId17"/>
    <p:sldId id="344" r:id="rId18"/>
    <p:sldId id="311" r:id="rId19"/>
    <p:sldId id="312" r:id="rId20"/>
    <p:sldId id="315" r:id="rId21"/>
    <p:sldId id="351" r:id="rId22"/>
    <p:sldId id="352" r:id="rId23"/>
    <p:sldId id="314" r:id="rId24"/>
    <p:sldId id="321" r:id="rId25"/>
    <p:sldId id="317" r:id="rId26"/>
    <p:sldId id="318" r:id="rId27"/>
    <p:sldId id="320" r:id="rId28"/>
    <p:sldId id="319" r:id="rId29"/>
    <p:sldId id="327" r:id="rId30"/>
    <p:sldId id="341" r:id="rId31"/>
    <p:sldId id="326" r:id="rId32"/>
    <p:sldId id="330" r:id="rId33"/>
    <p:sldId id="342" r:id="rId34"/>
    <p:sldId id="339" r:id="rId35"/>
    <p:sldId id="332" r:id="rId36"/>
    <p:sldId id="340" r:id="rId37"/>
    <p:sldId id="325" r:id="rId38"/>
    <p:sldId id="343" r:id="rId39"/>
    <p:sldId id="345" r:id="rId40"/>
    <p:sldId id="302" r:id="rId41"/>
    <p:sldId id="33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92247" autoAdjust="0"/>
  </p:normalViewPr>
  <p:slideViewPr>
    <p:cSldViewPr showGuides="1">
      <p:cViewPr varScale="1">
        <p:scale>
          <a:sx n="100" d="100"/>
          <a:sy n="100" d="100"/>
        </p:scale>
        <p:origin x="7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08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vickirogers:Dropbox:School:UGA:Actual%20Study%20Material:usgwomenstat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ki\AppData\Local\Temp\Temp1_Data_All_180120%20(1).zip\Excel\Copy%20of%20Women%20in%20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Sheet2!$A$38</c:f>
              <c:strCache>
                <c:ptCount val="1"/>
                <c:pt idx="0">
                  <c:v>TOTALS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1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1-43E2-4CEA-B74D-16D21748970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3-B833-4A7A-A0CF-E7E06664BCB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3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3-43E2-4CEA-B74D-16D217489706}"/>
              </c:ext>
            </c:extLst>
          </c:dPt>
          <c:dLbls>
            <c:dLbl>
              <c:idx val="0"/>
              <c:layout>
                <c:manualLayout>
                  <c:x val="-0.13608289248550764"/>
                  <c:y val="0.21448707012144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07017543859643"/>
                      <c:h val="0.15412203485765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E2-4CEA-B74D-16D217489706}"/>
                </c:ext>
              </c:extLst>
            </c:dLbl>
            <c:dLbl>
              <c:idx val="2"/>
              <c:layout>
                <c:manualLayout>
                  <c:x val="0.16866158999861852"/>
                  <c:y val="-0.205295519802651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43859649122805"/>
                      <c:h val="0.22487430793691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E2-4CEA-B74D-16D217489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Sheet2!$C$37:$E$37</c:f>
              <c:strCache>
                <c:ptCount val="3"/>
                <c:pt idx="0">
                  <c:v>Women</c:v>
                </c:pt>
                <c:pt idx="2">
                  <c:v>Men</c:v>
                </c:pt>
              </c:strCache>
            </c:strRef>
          </c:cat>
          <c:val>
            <c:numRef>
              <c:f>Sheet2!$C$38:$E$38</c:f>
              <c:numCache>
                <c:formatCode>General</c:formatCode>
                <c:ptCount val="3"/>
                <c:pt idx="0" formatCode="0">
                  <c:v>264</c:v>
                </c:pt>
                <c:pt idx="2" formatCode="0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2-4CEA-B74D-16D21748970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6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1-83FF-4CF5-8C51-2073990433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5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>
              <c:ext xmlns:c16="http://schemas.microsoft.com/office/drawing/2014/chart" uri="{C3380CC4-5D6E-409C-BE32-E72D297353CC}">
                <c16:uniqueId val="{00000003-83FF-4CF5-8C51-207399043330}"/>
              </c:ext>
            </c:extLst>
          </c:dPt>
          <c:dLbls>
            <c:dLbl>
              <c:idx val="0"/>
              <c:layout>
                <c:manualLayout>
                  <c:x val="-0.16089256342957123"/>
                  <c:y val="0.184710108349865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BEAAA-7BC4-4397-8BFE-E343BD654654}" type="CATEGORYNAME">
                      <a:rPr lang="en-US" sz="1600" b="1"/>
                      <a:pPr>
                        <a:defRPr sz="1600"/>
                      </a:pPr>
                      <a:t>[CATEGORY NAME]</a:t>
                    </a:fld>
                    <a:r>
                      <a:rPr lang="en-US" sz="1600" b="1" dirty="0"/>
                      <a:t> </a:t>
                    </a:r>
                    <a:fld id="{B782CA54-3DA2-4E13-9782-D99336FFDAC4}" type="VALUE">
                      <a:rPr lang="en-US" sz="1600" b="1"/>
                      <a:pPr>
                        <a:defRPr sz="1600"/>
                      </a:pPr>
                      <a:t>[VALUE]</a:t>
                    </a:fld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88888888888889"/>
                      <c:h val="0.111005395971998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FF-4CF5-8C51-207399043330}"/>
                </c:ext>
              </c:extLst>
            </c:dLbl>
            <c:dLbl>
              <c:idx val="1"/>
              <c:layout>
                <c:manualLayout>
                  <c:x val="0.20194453193350828"/>
                  <c:y val="-0.25016180090076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4E8D87-EAE7-4FEC-B7D3-1B6F318249D2}" type="CATEGORYNAME">
                      <a:rPr lang="en-US" sz="1800" b="1"/>
                      <a:pPr>
                        <a:defRPr sz="1800"/>
                      </a:pPr>
                      <a:t>[CATEGORY NAME]</a:t>
                    </a:fld>
                    <a:r>
                      <a:rPr lang="en-US" sz="1800" dirty="0"/>
                      <a:t> </a:t>
                    </a:r>
                    <a:fld id="{C7D1443B-9258-4CCE-BB71-C79D10799B75}" type="VALUE">
                      <a:rPr lang="en-US" sz="1800" b="1"/>
                      <a:pPr>
                        <a:defRPr sz="1800"/>
                      </a:pPr>
                      <a:t>[VALUE]</a:t>
                    </a:fld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319999999999998"/>
                      <c:h val="0.19797093453226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FF-4CF5-8C51-207399043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'[Copy of Women in IT.xlsx]Sheet'!$A$25:$A$26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'[Copy of Women in IT.xlsx]Sheet'!$B$25:$B$26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F-4CF5-8C51-20739904333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16A6-28FC-47BB-96B5-F7C7D079DF7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C611-2525-4676-B9D1-27FE402D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72313-0800-42DB-A897-78ED2EC454CC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3946-95B1-452C-9FE1-42955EA1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22F9-C2F1-5244-B652-6494B8C512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7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2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7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8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06C9F49-15B7-7548-A886-F1B8495ADA6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9798DA-9480-C74E-BBF0-157FF84C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2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52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C7EEDDE-372E-B144-9999-345C408BF583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1090CAC-4F8E-594F-A92B-45ABE229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5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6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9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7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1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5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4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92FFDD-6984-D244-BBD9-861F808A462E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FA4FF-D032-B341-A545-1852D74A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5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97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2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1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4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51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3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1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59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64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860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88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2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19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4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4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C65A7E-B500-ED45-BCD8-E2EB47148D07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129963-8A63-8042-9A16-8129177E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50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cki.rogers@oit.gatech.edu" TargetMode="External"/><Relationship Id="rId2" Type="http://schemas.openxmlformats.org/officeDocument/2006/relationships/hyperlink" Target="mailto:vickir@uga.edu" TargetMode="Externa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lephantinthevalley.com/" TargetMode="Externa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insider.com/google-unconscious-bias-training-presentation-2015-12?r=UK&amp;IR=T#the-same-ability-now-gets-us-through-the-day-without-having-to-slowly-process-every-decision-we-make-4" TargetMode="External"/><Relationship Id="rId3" Type="http://schemas.openxmlformats.org/officeDocument/2006/relationships/hyperlink" Target="http://www.elephantinthevalley.com/" TargetMode="External"/><Relationship Id="rId7" Type="http://schemas.openxmlformats.org/officeDocument/2006/relationships/hyperlink" Target="https://www.mckinsey.com/business-functions/organization/our-insights/is-there-a-payoff-from-top-team-diversity" TargetMode="External"/><Relationship Id="rId2" Type="http://schemas.openxmlformats.org/officeDocument/2006/relationships/hyperlink" Target="http://www.ncwit.org/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implicit.harvard.edu/implicit/takeatest.html" TargetMode="External"/><Relationship Id="rId5" Type="http://schemas.openxmlformats.org/officeDocument/2006/relationships/hyperlink" Target="https://scienceforwork.com/blog/reducing-gender-bias-hiring/" TargetMode="External"/><Relationship Id="rId4" Type="http://schemas.openxmlformats.org/officeDocument/2006/relationships/hyperlink" Target="https://hbr.org/2017/04/how-gender-bias-corrupts-performance-reviews-and-what-to-do-about-it" TargetMode="External"/><Relationship Id="rId9" Type="http://schemas.openxmlformats.org/officeDocument/2006/relationships/hyperlink" Target="mailto:vicki.rogers@oit.gatech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6923" y="23622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IT Women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923" y="4953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Vicki Rogers</a:t>
            </a:r>
          </a:p>
          <a:p>
            <a:pPr algn="l"/>
            <a:r>
              <a:rPr lang="en-US" sz="32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  <a:hlinkClick r:id="rId2"/>
              </a:rPr>
              <a:t>vickir@uga.edu</a:t>
            </a:r>
            <a:r>
              <a:rPr lang="en-US" sz="32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32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  <a:hlinkClick r:id="rId3"/>
              </a:rPr>
              <a:t>vicki.rogers@oit.gatech.edu</a:t>
            </a:r>
            <a:r>
              <a:rPr lang="en-US" sz="32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3733801"/>
            <a:ext cx="8841658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0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Not Just an IT Problem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324100"/>
            <a:ext cx="6268727" cy="4533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business, women account for 1/3 of MBA graduates, but only 4 % of Fortune 500 CEOs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current rates of change, it could take more than a century for women to reach parity in the C suite</a:t>
            </a:r>
          </a:p>
        </p:txBody>
      </p:sp>
      <p:pic>
        <p:nvPicPr>
          <p:cNvPr id="5122" name="Picture 2" descr="Image result for women equal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62100"/>
            <a:ext cx="32587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2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More men called John run more companies than all women.jpg">
            <a:extLst>
              <a:ext uri="{FF2B5EF4-FFF2-40B4-BE49-F238E27FC236}">
                <a16:creationId xmlns:a16="http://schemas.microsoft.com/office/drawing/2014/main" id="{DF9D8F2E-D802-4148-A007-A482F07A39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53" r="-23853"/>
          <a:stretch>
            <a:fillRect/>
          </a:stretch>
        </p:blipFill>
        <p:spPr>
          <a:xfrm>
            <a:off x="160679" y="457200"/>
            <a:ext cx="5782921" cy="3507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55" y="3124200"/>
            <a:ext cx="632979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The IT Difference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133600"/>
            <a:ext cx="109728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40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The numbers of women are gradually increasing in every profession and leadership level EXCEPT IT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0929" y="3962400"/>
            <a:ext cx="8841658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6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My Research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133600"/>
            <a:ext cx="9527458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What’s going on?</a:t>
            </a:r>
          </a:p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Does it matter?</a:t>
            </a:r>
          </a:p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How do we fix it?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0929" y="3962400"/>
            <a:ext cx="8841658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question">
            <a:extLst>
              <a:ext uri="{FF2B5EF4-FFF2-40B4-BE49-F238E27FC236}">
                <a16:creationId xmlns:a16="http://schemas.microsoft.com/office/drawing/2014/main" id="{94F2312F-8806-4520-831D-B6EBB9DE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87" y="12954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University System of </a:t>
            </a:r>
            <a:b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Georgia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514601"/>
            <a:ext cx="59436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28 public institutions all over the state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Governed by a Board of Regents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325k students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158k employees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19AC69E-09EE-4F9C-897D-E609C32E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87" y="8382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2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USG Women 2014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514601"/>
            <a:ext cx="64770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20/30 institutions responded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 30% women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2/30  (7%) institutions have female CIOs or similar role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9C3F394-3BA2-40DB-BE07-137E91F4A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259095"/>
              </p:ext>
            </p:extLst>
          </p:nvPr>
        </p:nvGraphicFramePr>
        <p:xfrm>
          <a:off x="6386384" y="1143000"/>
          <a:ext cx="5791200" cy="538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83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USG Women 2017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514601"/>
            <a:ext cx="6631858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17/28 institutions responded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 22% women (down 8% from 2014)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3/28  (11%) institutions have female CIOs or similar role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AD5940-9397-4CF9-92AB-511B7BABE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587991"/>
              </p:ext>
            </p:extLst>
          </p:nvPr>
        </p:nvGraphicFramePr>
        <p:xfrm>
          <a:off x="6477000" y="1524000"/>
          <a:ext cx="5715000" cy="511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0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orgia Board of Reg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9296400" cy="5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3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oard of Reg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1045798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8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Why?!?!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81216" y="1981200"/>
            <a:ext cx="8827242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Input</a:t>
            </a:r>
          </a:p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Throughput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3962400"/>
            <a:ext cx="8841658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mages-6.jpeg">
            <a:extLst>
              <a:ext uri="{FF2B5EF4-FFF2-40B4-BE49-F238E27FC236}">
                <a16:creationId xmlns:a16="http://schemas.microsoft.com/office/drawing/2014/main" id="{E788215B-670F-41C2-B1A5-25AEF0ED6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60" y="892838"/>
            <a:ext cx="5072324" cy="507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5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8555" y="622764"/>
            <a:ext cx="8804646" cy="100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Antenna" charset="0"/>
                <a:ea typeface="Antenna" charset="0"/>
                <a:cs typeface="Antenna" charset="0"/>
              </a:rPr>
              <a:t>Who Am I?  Why Am I Here?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solidFill>
                <a:srgbClr val="00B0F0"/>
              </a:solidFill>
              <a:latin typeface="Antenna" charset="0"/>
              <a:ea typeface="Antenna" charset="0"/>
              <a:cs typeface="Antenna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514601"/>
            <a:ext cx="8841658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E82FFA8F-C287-4237-845E-8772E1452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532005"/>
            <a:ext cx="2883213" cy="245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dog sitting on top of a car&#10;&#10;Description generated with high confidence">
            <a:extLst>
              <a:ext uri="{FF2B5EF4-FFF2-40B4-BE49-F238E27FC236}">
                <a16:creationId xmlns:a16="http://schemas.microsoft.com/office/drawing/2014/main" id="{3C20EB3F-9A3E-4475-BFCB-EB6A9BAA1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61" y="1532005"/>
            <a:ext cx="2683736" cy="357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 result for uga">
            <a:extLst>
              <a:ext uri="{FF2B5EF4-FFF2-40B4-BE49-F238E27FC236}">
                <a16:creationId xmlns:a16="http://schemas.microsoft.com/office/drawing/2014/main" id="{4E142139-E363-4D11-94F2-9C0EF4AA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58" y="4302867"/>
            <a:ext cx="1798662" cy="5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4" descr="Related image">
            <a:extLst>
              <a:ext uri="{FF2B5EF4-FFF2-40B4-BE49-F238E27FC236}">
                <a16:creationId xmlns:a16="http://schemas.microsoft.com/office/drawing/2014/main" id="{7C2B6E14-A4B3-40B6-B03D-E083B3585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georgia te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49991"/>
            <a:ext cx="1344173" cy="844909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university of west georgia"/>
          <p:cNvSpPr>
            <a:spLocks noChangeAspect="1" noChangeArrowheads="1"/>
          </p:cNvSpPr>
          <p:nvPr/>
        </p:nvSpPr>
        <p:spPr bwMode="auto">
          <a:xfrm>
            <a:off x="2105197" y="-512658"/>
            <a:ext cx="3898727" cy="23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university of georg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6919"/>
            <a:ext cx="2223248" cy="1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23649" r="10484" b="5240"/>
          <a:stretch/>
        </p:blipFill>
        <p:spPr>
          <a:xfrm flipH="1">
            <a:off x="7213056" y="1532005"/>
            <a:ext cx="2089105" cy="259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13" y="1532005"/>
            <a:ext cx="1877097" cy="281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81" y="1541150"/>
            <a:ext cx="2404982" cy="299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result for amtra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19" y="5103385"/>
            <a:ext cx="2580197" cy="1451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eorgia southern university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r="1445" b="30667"/>
          <a:stretch/>
        </p:blipFill>
        <p:spPr bwMode="auto">
          <a:xfrm>
            <a:off x="7394622" y="4177038"/>
            <a:ext cx="1740652" cy="706465"/>
          </a:xfrm>
          <a:prstGeom prst="rect">
            <a:avLst/>
          </a:prstGeom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university of west georgia transparen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81" y="5190708"/>
            <a:ext cx="2997448" cy="8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Input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2"/>
            <a:ext cx="5715000" cy="44957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57% of all bachelors degrees are earned by women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19% of CS degrees (It was 37% in 1985)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56% of AP test takers are female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47% of AP Calculus test takers were female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23% of AP CS test takers were female</a:t>
            </a:r>
          </a:p>
        </p:txBody>
      </p:sp>
      <p:pic>
        <p:nvPicPr>
          <p:cNvPr id="1026" name="Picture 2" descr="Image result for pip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5981700" cy="336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5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Input Considerations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88392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69% of girls surveyed say they’d never consider a job in IT because they don’t even know what opportunities are available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Boy parents more aggressively introduce technology than girl parents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women role models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There’s a perception that IT is a “lifestyle” not just a job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There’s evidence that by first grade children associate math with boys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Personal computers were originally marketed as a toy for boys</a:t>
            </a:r>
          </a:p>
          <a:p>
            <a:pPr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ole models">
            <a:extLst>
              <a:ext uri="{FF2B5EF4-FFF2-40B4-BE49-F238E27FC236}">
                <a16:creationId xmlns:a16="http://schemas.microsoft.com/office/drawing/2014/main" id="{E65889CF-06A5-440F-9745-8E231087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14" y="4095125"/>
            <a:ext cx="3379686" cy="2771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8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Throughput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1" y="1981201"/>
            <a:ext cx="54102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Women are 2-3x more likely to leave IT </a:t>
            </a:r>
          </a:p>
        </p:txBody>
      </p:sp>
      <p:pic>
        <p:nvPicPr>
          <p:cNvPr id="1026" name="Picture 2" descr="Image result for women le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27" y="228600"/>
            <a:ext cx="5419725" cy="646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02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Throughput Considerations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05000"/>
            <a:ext cx="6324599" cy="495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Organizational practices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Masculine work environments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Hiring and promotion practices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 of role models and mentors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Stereotypes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Inflexible work policies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Family issues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Personal barriers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Confidence and personal self worth (believe that you can succeed)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 of social capitol (relationships)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Networking opportunities</a:t>
            </a:r>
          </a:p>
          <a:p>
            <a:pPr lvl="1">
              <a:spcAft>
                <a:spcPts val="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Sense of belonging</a:t>
            </a:r>
          </a:p>
        </p:txBody>
      </p:sp>
      <p:pic>
        <p:nvPicPr>
          <p:cNvPr id="5122" name="Picture 2" descr="Image result for this is not my boyfriendscomputer">
            <a:extLst>
              <a:ext uri="{FF2B5EF4-FFF2-40B4-BE49-F238E27FC236}">
                <a16:creationId xmlns:a16="http://schemas.microsoft.com/office/drawing/2014/main" id="{75D31E13-FC9A-4D4C-B26C-7B411F93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76" y="2287587"/>
            <a:ext cx="5159477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56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838201"/>
            <a:ext cx="9807677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Elephant in the Valley Research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676401"/>
            <a:ext cx="7968846" cy="50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 Women with at least 10 years experience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Focused on five areas: Feedback &amp; Promotion, Inclusion, Unconscious Biases, Motherhood, and Harassment &amp; Safety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84% told they are too aggressive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66% felt excluded from key social/networking opportunities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88% experienced male peers being questioned when it should have been them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https://www.elephantinthevalley.com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Image result for elephant in the room">
            <a:extLst>
              <a:ext uri="{FF2B5EF4-FFF2-40B4-BE49-F238E27FC236}">
                <a16:creationId xmlns:a16="http://schemas.microsoft.com/office/drawing/2014/main" id="{C0A6BDEA-916F-483D-B53C-9E998058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23" y="2968711"/>
            <a:ext cx="3842154" cy="3736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0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Throughput Considerations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99060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Great progress in overt bias – no more Mad Men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Still challenges with unconscious, implicit, or second generation bias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Invisible barriers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Unconscious Bias 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40 bits our 11 million bits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99.99999% unconscious thoughts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Historical/Cultural beliefs about gender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Stereotypes (note taking, hospitality)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Positive vs negative perceptions of the same behavior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Project Implicit, Harvard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Google’s Unconscious Bias Training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Still challenges with institutional bias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Workplace structure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Lack of role models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Tokenism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Image result for invisible barriers">
            <a:extLst>
              <a:ext uri="{FF2B5EF4-FFF2-40B4-BE49-F238E27FC236}">
                <a16:creationId xmlns:a16="http://schemas.microsoft.com/office/drawing/2014/main" id="{944E96BB-0464-413F-9C19-AACA003E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24200"/>
            <a:ext cx="4445000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10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133600"/>
            <a:ext cx="9527458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3500" b="1" i="1" strike="sngStrike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What’s going on?</a:t>
            </a:r>
          </a:p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Does it matter?</a:t>
            </a:r>
          </a:p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How can we fix it?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0929" y="3962400"/>
            <a:ext cx="8841658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question">
            <a:extLst>
              <a:ext uri="{FF2B5EF4-FFF2-40B4-BE49-F238E27FC236}">
                <a16:creationId xmlns:a16="http://schemas.microsoft.com/office/drawing/2014/main" id="{94F2312F-8806-4520-831D-B6EBB9DE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87" y="1295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7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Does It Matter?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70104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Gallop Poll found that diverse teams perform better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Men and women have different viewpoints, ideas, and market insights, which enables better problem solving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gender-diverse workforce provides more knowledge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gender-diverse workforce allows the company to serve an increasingly diverse customer base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Gender diversity helps companies attract and retain talented women. Companies cannot afford to ignore 50% of the potential workforce and expect to be competitive in the global economy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2" name="Picture 6" descr="PRSA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098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43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How Does It Matter?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56388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 Performance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Diverse teams make decisions 60% faster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Higher Returns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 companies with diverse boards have a 95% higher ROE than those with homogenous boards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 Morale and Engagement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Larger Talent Pool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Legal Protection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d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5981700" cy="336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6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133600"/>
            <a:ext cx="9527458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3500" b="1" i="1" strike="sngStrike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What’s going on?</a:t>
            </a:r>
          </a:p>
          <a:p>
            <a:pPr algn="l">
              <a:spcAft>
                <a:spcPts val="1200"/>
              </a:spcAft>
            </a:pPr>
            <a:r>
              <a:rPr lang="en-US" sz="3500" b="1" i="1" strike="sngStrike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Does it matter?</a:t>
            </a:r>
          </a:p>
          <a:p>
            <a:pPr algn="l">
              <a:spcAft>
                <a:spcPts val="1200"/>
              </a:spcAft>
            </a:pPr>
            <a:r>
              <a:rPr lang="en-US" sz="3500" b="1" i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How can we fix it?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0929" y="3962400"/>
            <a:ext cx="8841658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question">
            <a:extLst>
              <a:ext uri="{FF2B5EF4-FFF2-40B4-BE49-F238E27FC236}">
                <a16:creationId xmlns:a16="http://schemas.microsoft.com/office/drawing/2014/main" id="{94F2312F-8806-4520-831D-B6EBB9DE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87" y="1295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IT Careers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133600"/>
            <a:ext cx="112014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b="1" i="1" dirty="0">
                <a:latin typeface="Calibri" panose="020F0502020204030204" pitchFamily="34" charset="0"/>
                <a:cs typeface="Calibri" panose="020F0502020204030204" pitchFamily="34" charset="0"/>
              </a:rPr>
              <a:t>Good news…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careers are among the 10 fastest growing US occupations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2026 there will be 3.5 million computing related job openings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3500" b="1" i="1" dirty="0">
                <a:latin typeface="Calibri" panose="020F0502020204030204" pitchFamily="34" charset="0"/>
                <a:cs typeface="Calibri" panose="020F0502020204030204" pitchFamily="34" charset="0"/>
              </a:rPr>
              <a:t>But…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the current rate only 17% of those jobs could be filled by computing bachelor’s degree recipients. </a:t>
            </a:r>
          </a:p>
        </p:txBody>
      </p:sp>
    </p:spTree>
    <p:extLst>
      <p:ext uri="{BB962C8B-B14F-4D97-AF65-F5344CB8AC3E}">
        <p14:creationId xmlns:p14="http://schemas.microsoft.com/office/powerpoint/2010/main" val="23275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How Do We Fix It?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7467600" cy="4495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Talk about it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 more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Men have to be involved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 down discussions, promotion, commitment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Acknowledge that it is a critical business concern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Specifically develop women (it is different)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Institutional and Unconscious Bias Training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Image result for fix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77" y="1969478"/>
            <a:ext cx="39814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60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Where Do We Start?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110490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Address these organizational issues (everyone’s responsibility):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Cultural fit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Expectation gaps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Lack of role models and mentors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Career satisfaction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Organizational commitment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Role ambiguity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Role conflict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Image result for start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42848"/>
            <a:ext cx="3305175" cy="3295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48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10396628" cy="910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Where Do We Start?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057400"/>
            <a:ext cx="7010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Work on these personal barriers (women’s responsibility):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Personal self worth and believe that you can succeed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Social capitol (relationships)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Networking opportunities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Sense of belonging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networking is essent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77" y="2053460"/>
            <a:ext cx="4185138" cy="4094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6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The Rooney Rule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113538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uga sta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3" y="1981201"/>
            <a:ext cx="5794375" cy="31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ulson sta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1981201"/>
            <a:ext cx="5348653" cy="31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65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The Rooney Rule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113538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Rooney Rule is a National Football League policy that requires league teams to interview minority candidates for head coaching and senior football operation jobs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was established in 2003, and variations of the rule are now in place in other industries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the start of the 2006 season, the overall percentage of African American coaches had jumped to 22%, up from 6% prior to the Rooney Rule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problem wasn’t that there weren’t any talented black coaches, the problem was access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70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The Symphony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81201"/>
            <a:ext cx="47244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Blind orchestra auditions, with musicians behind a curtain, increased the number of female musicians hired by 25%, increasing their total to 46%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blind curtain for symphony aud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60388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03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anity-einstein.gif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5" r="-96635"/>
          <a:stretch>
            <a:fillRect/>
          </a:stretch>
        </p:blipFill>
        <p:spPr>
          <a:xfrm>
            <a:off x="-1295400" y="984422"/>
            <a:ext cx="9194269" cy="5410200"/>
          </a:xfrm>
        </p:spPr>
      </p:pic>
      <p:pic>
        <p:nvPicPr>
          <p:cNvPr id="3074" name="Picture 2" descr="Image result for know better do 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55" y="984422"/>
            <a:ext cx="5383427" cy="53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2060"/>
                </a:solidFill>
                <a:latin typeface="Antenna" charset="0"/>
              </a:rPr>
              <a:t>Resources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5364-A4F6-4CF2-A3BC-306E49C79F9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</a:rPr>
              <a:t>National Center for Women in Technology - </a:t>
            </a:r>
            <a:r>
              <a:rPr lang="en-US" sz="1600" dirty="0">
                <a:solidFill>
                  <a:srgbClr val="0070C0"/>
                </a:solidFill>
                <a:hlinkClick r:id="rId2"/>
              </a:rPr>
              <a:t>www.ncwit.org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Elephant in the Valley Research - </a:t>
            </a:r>
            <a:r>
              <a:rPr lang="en-US" sz="1600" dirty="0">
                <a:solidFill>
                  <a:srgbClr val="0070C0"/>
                </a:solidFill>
                <a:hlinkClick r:id="rId3"/>
              </a:rPr>
              <a:t>www.elephantinthevalley.com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Gender Bias in performance reviews 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hlinkClick r:id="rId4"/>
              </a:rPr>
              <a:t>https://life.saywerk.com/posts/with-these-gender-biases-at-work-even-performance-reviews-need-performance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hlinkClick r:id="rId4"/>
              </a:rPr>
              <a:t>https://hbr.org/2017/04/how-gender-bias-corrupts-performance-reviews-and-what-to-do-about-it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Gender neutral recruiting and hiring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hlinkClick r:id="rId5"/>
              </a:rPr>
              <a:t>https://scienceforwork.com/blog/reducing-gender-bias-hiring/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Project Implicit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https://implicit.harvard.edu/implicit/takeatest.html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Diverse companies have higher returns </a:t>
            </a:r>
            <a:r>
              <a:rPr lang="en-US" sz="1600" dirty="0">
                <a:solidFill>
                  <a:srgbClr val="0070C0"/>
                </a:solidFill>
                <a:hlinkClick r:id="rId7"/>
              </a:rPr>
              <a:t>https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://www.mckinsey.com/business-functions/organization/our-insights/is-there-a-payoff-from-top-team-diversity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US Bureau and Labor Statistics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Google’s Unconscious Bias Training </a:t>
            </a:r>
            <a:r>
              <a:rPr lang="en-US" sz="1600" dirty="0">
                <a:solidFill>
                  <a:srgbClr val="0070C0"/>
                </a:solidFill>
                <a:hlinkClick r:id="rId8"/>
              </a:rPr>
              <a:t>https://www.businessinsider.com/google-unconscious-bias-training-presentation-2015-12?r=UK&amp;IR=T#the-same-ability-now-gets-us-through-the-day-without-having-to-slowly-process-every-decision-we-make-4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hlinkClick r:id="rId9"/>
              </a:rPr>
              <a:t>vickir@uga.edu</a:t>
            </a:r>
          </a:p>
          <a:p>
            <a:r>
              <a:rPr lang="en-US" sz="1600" dirty="0">
                <a:solidFill>
                  <a:srgbClr val="0070C0"/>
                </a:solidFill>
                <a:hlinkClick r:id="rId9"/>
              </a:rPr>
              <a:t>vicki.rogers@oit.gatech.edu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65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123" y="1143000"/>
            <a:ext cx="10976077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What Percentage of US Professional Employees are Women?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3505200"/>
            <a:ext cx="9982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3800" i="1" dirty="0">
                <a:latin typeface="Calibri" panose="020F0502020204030204" pitchFamily="34" charset="0"/>
                <a:cs typeface="Calibri" panose="020F0502020204030204" pitchFamily="34" charset="0"/>
              </a:rPr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29649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10950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What Percentage of US IT Employees are Women?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514601"/>
            <a:ext cx="8841658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Women made up 26% of IT employees (2017)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3% African American women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5% Asian women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1% Hispanic women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Down from 35% in 2002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41% in 1996</a:t>
            </a:r>
          </a:p>
        </p:txBody>
      </p:sp>
      <p:pic>
        <p:nvPicPr>
          <p:cNvPr id="2050" name="Picture 2" descr="Image result for trending down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32174"/>
            <a:ext cx="4581525" cy="30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Women in Big IT Companies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113151"/>
            <a:ext cx="7497163" cy="436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Google’s workforce is only 30% female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17% of tech jobs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Yahoo 37%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Facebook 31%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15% are tech jobs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LinkedIn 39%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Twitter 50%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10% are tech jobs</a:t>
            </a:r>
          </a:p>
        </p:txBody>
      </p:sp>
      <p:pic>
        <p:nvPicPr>
          <p:cNvPr id="5" name="Picture 2" descr="Image result for google">
            <a:extLst>
              <a:ext uri="{FF2B5EF4-FFF2-40B4-BE49-F238E27FC236}">
                <a16:creationId xmlns:a16="http://schemas.microsoft.com/office/drawing/2014/main" id="{F65E442C-E055-4A9C-8ED3-8FC7866A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42" y="1455248"/>
            <a:ext cx="2976433" cy="11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facebook">
            <a:extLst>
              <a:ext uri="{FF2B5EF4-FFF2-40B4-BE49-F238E27FC236}">
                <a16:creationId xmlns:a16="http://schemas.microsoft.com/office/drawing/2014/main" id="{DA3E945E-C8A2-4A87-A9A1-2EA4318BA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42" y="2736189"/>
            <a:ext cx="3044831" cy="10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e result for linked in">
            <a:extLst>
              <a:ext uri="{FF2B5EF4-FFF2-40B4-BE49-F238E27FC236}">
                <a16:creationId xmlns:a16="http://schemas.microsoft.com/office/drawing/2014/main" id="{61B6DF0C-5B6D-4916-979D-E0669620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05" y="3943537"/>
            <a:ext cx="3044831" cy="23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19400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What Percentage of US IT Managers are Women?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2514601"/>
            <a:ext cx="6019800" cy="3886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US Bureau of Labor and Statistics say 30% of IT managers are women</a:t>
            </a:r>
          </a:p>
          <a:p>
            <a:pPr>
              <a:spcAft>
                <a:spcPts val="600"/>
              </a:spcAft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Educause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says 23% of Higher Education CIOs or senior managers are women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7% CIOs were women in 2014, this declined 2% from 2 years earlier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2016, 43% of the 150 highest earning public companies had NO female officer at all </a:t>
            </a:r>
          </a:p>
        </p:txBody>
      </p:sp>
      <p:pic>
        <p:nvPicPr>
          <p:cNvPr id="3074" name="Picture 2" descr="Image result for perce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05" y="2287587"/>
            <a:ext cx="4468282" cy="335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Not Just an IT Problem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05000"/>
            <a:ext cx="8404995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occupy less than 20% senior leadership positions across the public and private sectors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politics, women constitute over ½  the voting public, but only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19 % of Congress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12 % of governors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19 % of mayors of the nation’s one hundred largest cities.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a global perspective, the US ranks 97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in the world for women’s representation in political office, below Slovakia, Bangladesh, and Saudi Arabia</a:t>
            </a:r>
          </a:p>
        </p:txBody>
      </p:sp>
      <p:pic>
        <p:nvPicPr>
          <p:cNvPr id="4098" name="Picture 2" descr="Image result for glo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54" y="2664312"/>
            <a:ext cx="3081071" cy="2800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6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6923" y="1143000"/>
            <a:ext cx="9807677" cy="838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alibri" panose="020F0502020204030204" pitchFamily="34" charset="0"/>
                <a:ea typeface="Antenna" charset="0"/>
                <a:cs typeface="Calibri" panose="020F0502020204030204" pitchFamily="34" charset="0"/>
              </a:rPr>
              <a:t>Not Just an IT Problem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9527458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i="1" dirty="0">
              <a:latin typeface="Calibri" panose="020F0502020204030204" pitchFamily="34" charset="0"/>
              <a:ea typeface="Antenna" charset="0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1905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academia, women account for a majority of college graduates and post-graduate students but only about ¼ of full professors and university presidents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law, women are almost ½  of law school graduates but only 18 % of the equity partners of major firms, and 21 % of Fortune 500 general counsels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nonprofit sector, women constitute ¾ of staff positions but only 1/5 the leaders of large organizations</a:t>
            </a:r>
          </a:p>
        </p:txBody>
      </p:sp>
      <p:pic>
        <p:nvPicPr>
          <p:cNvPr id="5122" name="Picture 2" descr="Image result for women equal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06" y="1562100"/>
            <a:ext cx="32587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132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with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4996</TotalTime>
  <Words>1406</Words>
  <Application>Microsoft Macintosh PowerPoint</Application>
  <PresentationFormat>Widescreen</PresentationFormat>
  <Paragraphs>194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Antenna</vt:lpstr>
      <vt:lpstr>Arial</vt:lpstr>
      <vt:lpstr>Calibri</vt:lpstr>
      <vt:lpstr>Calibri Light</vt:lpstr>
      <vt:lpstr>Century Gothic</vt:lpstr>
      <vt:lpstr>Cover with text</vt:lpstr>
      <vt:lpstr>Title</vt:lpstr>
      <vt:lpstr>Internal</vt:lpstr>
      <vt:lpstr>Custom Design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UBM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Laub</dc:creator>
  <cp:lastModifiedBy>Sara Ann Pauff</cp:lastModifiedBy>
  <cp:revision>64</cp:revision>
  <dcterms:created xsi:type="dcterms:W3CDTF">2015-11-23T17:33:32Z</dcterms:created>
  <dcterms:modified xsi:type="dcterms:W3CDTF">2020-11-18T20:42:23Z</dcterms:modified>
</cp:coreProperties>
</file>